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C786D-340B-4DD7-BAFC-A0EF50AF750F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6BFBD-3E6E-4189-9502-1D234C5700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733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EA001-19D2-AB32-1CD6-3577F2FC5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940224-6139-9C21-BF46-04D55F546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AADA60-BB40-3EA3-94A8-E4F40E18D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EF2C0-B2B6-000B-34A3-E85D80105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9D07A-98AC-4408-9A87-677237176D4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507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EA001-19D2-AB32-1CD6-3577F2FC5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940224-6139-9C21-BF46-04D55F546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AADA60-BB40-3EA3-94A8-E4F40E18D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EF2C0-B2B6-000B-34A3-E85D80105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9D07A-98AC-4408-9A87-677237176D46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507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EA001-19D2-AB32-1CD6-3577F2FC5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940224-6139-9C21-BF46-04D55F546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AADA60-BB40-3EA3-94A8-E4F40E18D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EF2C0-B2B6-000B-34A3-E85D80105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9D07A-98AC-4408-9A87-677237176D46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507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EA001-19D2-AB32-1CD6-3577F2FC5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940224-6139-9C21-BF46-04D55F546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AADA60-BB40-3EA3-94A8-E4F40E18D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EF2C0-B2B6-000B-34A3-E85D80105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9D07A-98AC-4408-9A87-677237176D46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507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EA001-19D2-AB32-1CD6-3577F2FC5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940224-6139-9C21-BF46-04D55F546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AADA60-BB40-3EA3-94A8-E4F40E18D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EF2C0-B2B6-000B-34A3-E85D80105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9D07A-98AC-4408-9A87-677237176D46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507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EA001-19D2-AB32-1CD6-3577F2FC5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940224-6139-9C21-BF46-04D55F546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AADA60-BB40-3EA3-94A8-E4F40E18D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EF2C0-B2B6-000B-34A3-E85D80105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9D07A-98AC-4408-9A87-677237176D46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507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9A7F1-313F-A481-BBF4-3235E1D6C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790FA-094A-09F3-C6E1-054347E86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1B0AB-0AF3-7696-2547-74F671F10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C459-DCBB-48F8-BC5E-7E8818ECEDB9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8B1BC-FF00-2407-4578-840442F93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7FB28-9EE7-37DD-6DA9-03197B129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213A-96F9-411F-B71D-E30181AE75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617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6F0D-FD3E-A76F-079D-ECCA9F69E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309182-6A09-8696-FE0B-D44294E26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533BB-4DFE-B8D5-77FF-8C9FBD38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C459-DCBB-48F8-BC5E-7E8818ECEDB9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1ACE0-23E1-48E0-3D7A-CFCABA7B6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83D52-B261-0469-7EA8-D4F44D621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213A-96F9-411F-B71D-E30181AE75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559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AA82ED-9FDB-601B-5783-D6258DD04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E99C6-D419-EF7D-C8C2-07163ED2FB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88F6E-E9F9-DE47-9C77-30F8253E6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C459-DCBB-48F8-BC5E-7E8818ECEDB9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F89F7-3ADC-9B1E-7AF4-33DD691C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E8DCB-EBBE-1430-86C2-20CDD3A4C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213A-96F9-411F-B71D-E30181AE75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565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- Yellow - Clien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background with curved lines&#10;&#10;AI-generated content may be incorrect.">
            <a:extLst>
              <a:ext uri="{FF2B5EF4-FFF2-40B4-BE49-F238E27FC236}">
                <a16:creationId xmlns:a16="http://schemas.microsoft.com/office/drawing/2014/main" id="{B73DC436-C430-1491-E846-E1D25FC068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226183" cy="6858000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630086" y="3705443"/>
            <a:ext cx="4931833" cy="27098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None/>
              <a:defRPr sz="1333" b="0" i="0" spc="267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2515" indent="0">
              <a:lnSpc>
                <a:spcPct val="100000"/>
              </a:lnSpc>
              <a:buNone/>
              <a:defRPr sz="800">
                <a:solidFill>
                  <a:srgbClr val="72859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55612" indent="0">
              <a:lnSpc>
                <a:spcPct val="100000"/>
              </a:lnSpc>
              <a:buNone/>
              <a:defRPr sz="800">
                <a:solidFill>
                  <a:srgbClr val="72859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130244" indent="0">
              <a:lnSpc>
                <a:spcPct val="100000"/>
              </a:lnSpc>
              <a:buNone/>
              <a:defRPr sz="800">
                <a:solidFill>
                  <a:srgbClr val="72859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443495" indent="0">
              <a:lnSpc>
                <a:spcPct val="100000"/>
              </a:lnSpc>
              <a:buNone/>
              <a:defRPr sz="800">
                <a:solidFill>
                  <a:srgbClr val="72859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PRESENTATION DATE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-34183" y="8110409"/>
            <a:ext cx="12260365" cy="0"/>
          </a:xfrm>
          <a:prstGeom prst="line">
            <a:avLst/>
          </a:prstGeom>
          <a:ln w="6350" cap="flat" cmpd="sng" algn="ctr">
            <a:solidFill>
              <a:schemeClr val="accent5">
                <a:alpha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65173" y="2215092"/>
            <a:ext cx="10611576" cy="73286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4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 Title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5173" y="3093068"/>
            <a:ext cx="10611576" cy="4672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1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2515" indent="0">
              <a:buNone/>
              <a:defRPr sz="5867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2pPr>
            <a:lvl3pPr marL="755612" indent="0">
              <a:buNone/>
              <a:defRPr sz="5867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3pPr>
            <a:lvl4pPr marL="1130244" indent="0">
              <a:buNone/>
              <a:defRPr sz="5867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4pPr>
            <a:lvl5pPr marL="1443495" indent="0">
              <a:buNone/>
              <a:defRPr sz="5867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5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64F9DD-DE30-C34A-A485-A07A839C3CA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063317" y="5454985"/>
            <a:ext cx="3510899" cy="68335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client logo</a:t>
            </a:r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32B273F-83BA-A2C5-1897-4D85557BA0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56" y="3560340"/>
            <a:ext cx="37592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14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White">
    <p:bg>
      <p:bgPr>
        <a:solidFill>
          <a:srgbClr val="FE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85950" y="571697"/>
            <a:ext cx="10807652" cy="44048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667"/>
              </a:lnSpc>
              <a:defRPr sz="2933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Slide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00608-C600-554E-813F-6D4EC02AF4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070" y="1583269"/>
            <a:ext cx="10807700" cy="2800351"/>
          </a:xfrm>
          <a:prstGeom prst="rect">
            <a:avLst/>
          </a:prstGeom>
        </p:spPr>
        <p:txBody>
          <a:bodyPr/>
          <a:lstStyle>
            <a:lvl1pPr marL="380981" indent="-380981">
              <a:buClr>
                <a:schemeClr val="accent3"/>
              </a:buClr>
              <a:buFont typeface="Arial" panose="020B0604020202020204" pitchFamily="34" charset="0"/>
              <a:buChar char="•"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98988" indent="-243405">
              <a:buClr>
                <a:schemeClr val="accent3"/>
              </a:buClr>
              <a:buFont typeface="Arial" panose="020B0604020202020204" pitchFamily="34" charset="0"/>
              <a:buChar char="•"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3926" indent="-239173">
              <a:buClr>
                <a:schemeClr val="accent3"/>
              </a:buClr>
              <a:buFont typeface="Arial" panose="020B0604020202020204" pitchFamily="34" charset="0"/>
              <a:buChar char="•"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77330" indent="-243405">
              <a:buClr>
                <a:schemeClr val="accent3"/>
              </a:buClr>
              <a:buFont typeface="Arial" panose="020B0604020202020204" pitchFamily="34" charset="0"/>
              <a:buChar char="•"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16502" indent="-239173">
              <a:buClr>
                <a:schemeClr val="accent3"/>
              </a:buClr>
              <a:buFont typeface="Arial" panose="020B0604020202020204" pitchFamily="34" charset="0"/>
              <a:buChar char="•"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5C8156-3E9F-6D42-BC09-E86831EB4BD7}"/>
              </a:ext>
            </a:extLst>
          </p:cNvPr>
          <p:cNvSpPr txBox="1"/>
          <p:nvPr userDrawn="1"/>
        </p:nvSpPr>
        <p:spPr>
          <a:xfrm>
            <a:off x="11469217" y="6576097"/>
            <a:ext cx="666087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99FBE0F-E013-8744-85F1-2202A360EF8A}" type="slidenum">
              <a:rPr lang="en-US" sz="667" b="0" i="0" spc="0" baseline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667" b="0" i="0" spc="0" baseline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BCDDE-4B2D-D9CB-1B80-F64BBF7AB9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8997"/>
            <a:ext cx="419279" cy="35890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80FCFB7-345B-5532-901F-FB3C2AA30452}"/>
              </a:ext>
            </a:extLst>
          </p:cNvPr>
          <p:cNvGrpSpPr/>
          <p:nvPr userDrawn="1"/>
        </p:nvGrpSpPr>
        <p:grpSpPr>
          <a:xfrm>
            <a:off x="-56699" y="6286303"/>
            <a:ext cx="12248699" cy="582884"/>
            <a:chOff x="-42524" y="4714727"/>
            <a:chExt cx="9186524" cy="4371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D3E70E-8207-1DD9-A0BA-C9B76DADC2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524" y="4714727"/>
              <a:ext cx="9186524" cy="437163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7882186-B640-AD70-6515-3EE323ECF299}"/>
                </a:ext>
              </a:extLst>
            </p:cNvPr>
            <p:cNvGrpSpPr/>
            <p:nvPr userDrawn="1"/>
          </p:nvGrpSpPr>
          <p:grpSpPr>
            <a:xfrm>
              <a:off x="157229" y="4832170"/>
              <a:ext cx="1798358" cy="269180"/>
              <a:chOff x="314460" y="4647384"/>
              <a:chExt cx="2355272" cy="359852"/>
            </a:xfrm>
          </p:grpSpPr>
          <p:pic>
            <p:nvPicPr>
              <p:cNvPr id="12" name="Picture 11" descr="A black background with white text&#10;&#10;AI-generated content may be incorrect.">
                <a:extLst>
                  <a:ext uri="{FF2B5EF4-FFF2-40B4-BE49-F238E27FC236}">
                    <a16:creationId xmlns:a16="http://schemas.microsoft.com/office/drawing/2014/main" id="{14B8BAAB-1A0E-E7F6-9140-98409B12FFE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43" t="31741" r="22676" b="46337"/>
              <a:stretch/>
            </p:blipFill>
            <p:spPr>
              <a:xfrm>
                <a:off x="314460" y="4647384"/>
                <a:ext cx="907472" cy="359852"/>
              </a:xfrm>
              <a:prstGeom prst="rect">
                <a:avLst/>
              </a:prstGeom>
            </p:spPr>
          </p:pic>
          <p:pic>
            <p:nvPicPr>
              <p:cNvPr id="13" name="Picture 12" descr="A black background with white text&#10;&#10;AI-generated content may be incorrect.">
                <a:extLst>
                  <a:ext uri="{FF2B5EF4-FFF2-40B4-BE49-F238E27FC236}">
                    <a16:creationId xmlns:a16="http://schemas.microsoft.com/office/drawing/2014/main" id="{7C5C02F2-245D-A75B-547C-7883F417D6D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307" t="53939" r="23341" b="35665"/>
              <a:stretch/>
            </p:blipFill>
            <p:spPr>
              <a:xfrm>
                <a:off x="1221932" y="4714151"/>
                <a:ext cx="1447800" cy="2930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09557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74">
          <p15:clr>
            <a:srgbClr val="FBAE40"/>
          </p15:clr>
        </p15:guide>
        <p15:guide id="2" pos="31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D5E4F-DC40-B13D-6823-7A57FFF14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9E8A5-1FC5-2306-D44D-C56A59769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FA7B1-CDC1-C8D8-252D-E3BCB570D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C459-DCBB-48F8-BC5E-7E8818ECEDB9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7E70E-84A8-6237-A83A-0E1A83D18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EF671-6F4D-DB59-DD2B-CB1B60C5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213A-96F9-411F-B71D-E30181AE75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4004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153FB-AF12-D661-3CED-012FBCFC0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0A899-F521-09FE-04E7-D953DAD32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1677-B74E-0EA2-C48D-D0D832A19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C459-DCBB-48F8-BC5E-7E8818ECEDB9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EC049-F578-BBC9-0F16-1BAA426C5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38BCA-B618-547C-33C7-3BB84BC44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213A-96F9-411F-B71D-E30181AE75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6959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E3038-CA98-37E3-4A38-DE36ECEE9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80DFB-9B47-9F93-F0E2-28B6DAF9C2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60F935-8492-EBAF-2E5F-02C0DBA28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4377E-A99F-8FDA-90F6-3ABD69430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C459-DCBB-48F8-BC5E-7E8818ECEDB9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8F34B-2081-9D69-F5A0-C7E60E83E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0BA56-A389-C8C4-2079-7A3460E5F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213A-96F9-411F-B71D-E30181AE75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34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5914F-2B1D-CA2E-36CF-F0CD414B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E6E3A-08DC-B7D3-8D8B-FCAF90020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DCB2B-898B-AADF-A7B7-5F6E0702A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9471F6-6C11-CC9D-ED71-BD42178001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0F76C6-E04E-5A97-22DE-872223A58A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C54AEE-E848-C390-342F-3C44699CE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C459-DCBB-48F8-BC5E-7E8818ECEDB9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958211-92A1-78EA-9C9D-44EBA5438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E892B2-73C8-0B69-4AD5-69D8F01E3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213A-96F9-411F-B71D-E30181AE75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4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D23D-9791-1AC9-C2EB-C9D3958F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5EA5DB-723C-E4FF-A18C-015A3414A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C459-DCBB-48F8-BC5E-7E8818ECEDB9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AF147A-8783-6857-881A-91191D40C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3F25F-0DC2-495B-676E-85F10B7F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213A-96F9-411F-B71D-E30181AE75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007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17CF6-3578-6E9E-97B3-D6602619C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C459-DCBB-48F8-BC5E-7E8818ECEDB9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342911-12DA-F477-94E6-CA7093281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532A9-BE9F-D141-F2FB-016566AE0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213A-96F9-411F-B71D-E30181AE75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7790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ED6FC-22BB-DA11-5CAD-8A5C5550D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D91DB-174F-8810-BEBD-D8E2ED7A1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3396A-E3A3-25BC-F2CA-7CF12145F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1F139-6721-72BB-345C-3BDBF417E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C459-DCBB-48F8-BC5E-7E8818ECEDB9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47A4C-2763-AEBF-A120-23F8F0541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6C8957-7C10-1BD7-AF0E-BB3568DDA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213A-96F9-411F-B71D-E30181AE75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23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D809-584A-0F4F-DF35-829A56611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CBAE34-98FA-1FA2-809D-0C4FE3142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35CA7-3961-313D-E786-E5386B5F6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255FD-FBFA-9B39-AD31-20487D2BD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C459-DCBB-48F8-BC5E-7E8818ECEDB9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A10D70-818A-3ECA-4018-639E3905F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7EDEC-5F08-1DC3-874D-878BF2828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213A-96F9-411F-B71D-E30181AE75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46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11677C-7C7A-336C-E813-052D68BD6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32595-1839-27D3-A1BA-1C3B9EE33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D3F88-03D4-4A8A-8189-D04047F5C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8C459-DCBB-48F8-BC5E-7E8818ECEDB9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CA841-6ECC-4B8B-CC0E-49BB6093E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3105F-5BFA-8B3D-6BA3-C00BE4A9A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2213A-96F9-411F-B71D-E30181AE75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363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3BD21-A7AF-8E47-06FF-FA16007FA7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235BBB-C98A-9E69-F3D0-CDAEAF4E32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005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795A4-71DF-2C39-07EE-14EB23154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Catalog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7137AE-D119-E388-D6E8-42333A765D5B}"/>
              </a:ext>
            </a:extLst>
          </p:cNvPr>
          <p:cNvGraphicFramePr>
            <a:graphicFrameLocks noGrp="1"/>
          </p:cNvGraphicFramePr>
          <p:nvPr/>
        </p:nvGraphicFramePr>
        <p:xfrm>
          <a:off x="685950" y="4176282"/>
          <a:ext cx="10515600" cy="219456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23990899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473598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0379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Metadata Repository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Stores technical &amp; business metadata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2345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Lineage Engine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Maps and visualizes data flow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40032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Business Glossary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Defines common business terms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547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 &amp; Discovery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Allows users to easily find datasets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2799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Access &amp; Governance Layer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Controls permissions, roles, and policies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636418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AE03FA47-884F-E8B9-9AB8-089EB5CCC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285" y="882981"/>
            <a:ext cx="8957186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Data Catalog is a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centralized inventory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all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organizational data assets enriched with metadata, lineage,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usage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users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discover, understand, and trust data.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Functions like a “Google for your data.”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Catalog Metadata Includes: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source, schema, owner, tags, lineage, sensitivity, usage stats.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6004DE-CB1B-2DCB-70AE-DEE35DFF8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863" y="3744794"/>
            <a:ext cx="36663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Components of a Data Catalog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8C4D9E-FA81-EE47-79B2-88AC0C280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52" y="268750"/>
            <a:ext cx="3923511" cy="378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0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A28B-FA12-1884-C87D-973E39801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Lineage Working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962E9-30E2-95E9-7C4F-CB1C66DA096B}"/>
              </a:ext>
            </a:extLst>
          </p:cNvPr>
          <p:cNvSpPr txBox="1"/>
          <p:nvPr/>
        </p:nvSpPr>
        <p:spPr>
          <a:xfrm>
            <a:off x="452285" y="1305427"/>
            <a:ext cx="602717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Between Data Lineage and Data Catalog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“How data moves.”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Catalog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“Where data lives and how to find it.”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Together they provide data visibility + traceability + trust.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Data Lineage Works (Process Flow)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Step-by-Step: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Collect metadata from source systems, ETL tools,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Parsing &amp; Mapping: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Identify connections and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Save lineage in metadata repository.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Render interactive lineage graphs.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Continuously update 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Metadata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pipelines evolve.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1540D8-0F73-DF8F-FCFC-C77C5BF4E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434" y="443439"/>
            <a:ext cx="4402798" cy="3227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6B0E92-E510-64C7-87E7-175F1CF3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786" y="3983798"/>
            <a:ext cx="5963576" cy="243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16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FC28B-BCDF-6908-3D56-A57D0AA63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Data Lineage &amp; Data Catalog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0895F3-FC87-7A73-A4C7-34930AE52EB8}"/>
              </a:ext>
            </a:extLst>
          </p:cNvPr>
          <p:cNvSpPr txBox="1"/>
          <p:nvPr/>
        </p:nvSpPr>
        <p:spPr>
          <a:xfrm>
            <a:off x="607292" y="1113528"/>
            <a:ext cx="1150605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Implementing Data Lineage: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Track data origins and changes.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Analysis: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See what’s affected if a column or job changes.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Compliance: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Simplifies audits (GDPR, HIPAA).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Troubleshooting: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Trace data errors back to their source.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Improves communication between data engineers, analysts, and governance teams.</a:t>
            </a: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a Data Catalog: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Discovery: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Find the right dataset faster.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Trust &amp; Quality: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Understand freshness, lineage, and owner.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Governance: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Manage access control and compliance.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Productivity: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Empower self-service analytics.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Knowledge Hub: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Standardize business definitions.</a:t>
            </a:r>
          </a:p>
        </p:txBody>
      </p:sp>
    </p:spTree>
    <p:extLst>
      <p:ext uri="{BB962C8B-B14F-4D97-AF65-F5344CB8AC3E}">
        <p14:creationId xmlns:p14="http://schemas.microsoft.com/office/powerpoint/2010/main" val="1682711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D0D79-F28E-B31C-5975-A0D3CC86F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E059C6-85BA-4084-1DF2-45B8E4F56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78" y="1912409"/>
            <a:ext cx="10532918" cy="129267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Integrity / Data Quality basics</a:t>
            </a:r>
          </a:p>
        </p:txBody>
      </p:sp>
    </p:spTree>
    <p:extLst>
      <p:ext uri="{BB962C8B-B14F-4D97-AF65-F5344CB8AC3E}">
        <p14:creationId xmlns:p14="http://schemas.microsoft.com/office/powerpoint/2010/main" val="2130119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E8B9A-5321-64EE-E38E-94B4DCFAF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9DC04-8740-8404-A7C0-372D3B8A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94" y="571698"/>
            <a:ext cx="11378230" cy="44048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Integrity and Data Quality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AA702-B45E-0DA5-08A8-704931922318}"/>
              </a:ext>
            </a:extLst>
          </p:cNvPr>
          <p:cNvSpPr txBox="1"/>
          <p:nvPr/>
        </p:nvSpPr>
        <p:spPr>
          <a:xfrm>
            <a:off x="518494" y="1091157"/>
            <a:ext cx="989386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Data Integrity and Data Quality Matter: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drives decisions — poor data leads to poor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Reliable data builds trust, improves efficiency, and supports compliance.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Inaccurate or inconsistent data can cause: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Wrong business insights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dissatisfaction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or operational errors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Integrity: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Integrity ensures that data remains accurate, consistent, and reliable throughout its lifecycle.</a:t>
            </a: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Data Integrity: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Integrity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Protection from hardware failures, data loss, or corruption.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Logical Integrity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Ensures data follows business rules and relationships.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“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in Orders table doesn’t exist in Customer table → Integrity violation.</a:t>
            </a:r>
          </a:p>
        </p:txBody>
      </p:sp>
    </p:spTree>
    <p:extLst>
      <p:ext uri="{BB962C8B-B14F-4D97-AF65-F5344CB8AC3E}">
        <p14:creationId xmlns:p14="http://schemas.microsoft.com/office/powerpoint/2010/main" val="2462937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2395-9D9E-57EB-9527-65F4ABECA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Data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A381F-320D-DFFD-0B5E-CD1144491605}"/>
              </a:ext>
            </a:extLst>
          </p:cNvPr>
          <p:cNvSpPr txBox="1"/>
          <p:nvPr/>
        </p:nvSpPr>
        <p:spPr>
          <a:xfrm>
            <a:off x="358878" y="960840"/>
            <a:ext cx="1080765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quality measures how well data serves its intended purpose. High-quality data is accurate, complete, consistent, timely, unique, and valid for its business use.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5615F1D-9C67-2CF7-B407-0D7A398B4819}"/>
              </a:ext>
            </a:extLst>
          </p:cNvPr>
          <p:cNvGraphicFramePr>
            <a:graphicFrameLocks noGrp="1"/>
          </p:cNvGraphicFramePr>
          <p:nvPr/>
        </p:nvGraphicFramePr>
        <p:xfrm>
          <a:off x="479471" y="2463268"/>
          <a:ext cx="10925949" cy="323943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830955">
                  <a:extLst>
                    <a:ext uri="{9D8B030D-6E8A-4147-A177-3AD203B41FA5}">
                      <a16:colId xmlns:a16="http://schemas.microsoft.com/office/drawing/2014/main" val="2071616710"/>
                    </a:ext>
                  </a:extLst>
                </a:gridCol>
                <a:gridCol w="4437081">
                  <a:extLst>
                    <a:ext uri="{9D8B030D-6E8A-4147-A177-3AD203B41FA5}">
                      <a16:colId xmlns:a16="http://schemas.microsoft.com/office/drawing/2014/main" val="2917858821"/>
                    </a:ext>
                  </a:extLst>
                </a:gridCol>
                <a:gridCol w="3657913">
                  <a:extLst>
                    <a:ext uri="{9D8B030D-6E8A-4147-A177-3AD203B41FA5}">
                      <a16:colId xmlns:a16="http://schemas.microsoft.com/office/drawing/2014/main" val="3839997729"/>
                    </a:ext>
                  </a:extLst>
                </a:gridCol>
              </a:tblGrid>
              <a:tr h="4627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Dimension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1587243"/>
                  </a:ext>
                </a:extLst>
              </a:tr>
              <a:tr h="4627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reflects real-world values correctly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Wrong age = inaccurate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455212"/>
                  </a:ext>
                </a:extLst>
              </a:tr>
              <a:tr h="4627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Completeness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missing important fields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Blank email field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9519445"/>
                  </a:ext>
                </a:extLst>
              </a:tr>
              <a:tr h="4627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Consistency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Same values across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Country name mismatch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6848482"/>
                  </a:ext>
                </a:extLst>
              </a:tr>
              <a:tr h="4627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Timeliness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is up-to-date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Old inventory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8982960"/>
                  </a:ext>
                </a:extLst>
              </a:tr>
              <a:tr h="4627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Uniqueness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duplicate records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entries for same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631586"/>
                  </a:ext>
                </a:extLst>
              </a:tr>
              <a:tr h="4627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Validity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Matches defined format/rules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Invalid date or phone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864841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456A761F-883A-2571-C1A6-E42335A59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878" y="1900389"/>
            <a:ext cx="298671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Dimensions of Data Quality: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369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CD86B-A620-3899-973F-B856C070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Maintain Data Quality and Integrity: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9A906B-406E-F55F-5179-1A007276F603}"/>
              </a:ext>
            </a:extLst>
          </p:cNvPr>
          <p:cNvSpPr txBox="1"/>
          <p:nvPr/>
        </p:nvSpPr>
        <p:spPr>
          <a:xfrm>
            <a:off x="501446" y="1012185"/>
            <a:ext cx="10807652" cy="544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Data Governance: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clear data ownership and policies.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standards for naming, storage, and validation.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Data Profiling: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data patterns and detect anomalies regularly.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Data Validation: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rules and constraints (e.g., NOT NULL, CHECK, FOREIGN KEY).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Data Cleansing: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 or remove inaccurate and duplicate entries.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Monitoring &amp; Auditing: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changes, maintain logs, and version control.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Automation: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ETL tools or scripts for automated validation and correction.</a:t>
            </a:r>
          </a:p>
        </p:txBody>
      </p:sp>
    </p:spTree>
    <p:extLst>
      <p:ext uri="{BB962C8B-B14F-4D97-AF65-F5344CB8AC3E}">
        <p14:creationId xmlns:p14="http://schemas.microsoft.com/office/powerpoint/2010/main" val="3084881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D0D79-F28E-B31C-5975-A0D3CC86F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E059C6-85BA-4084-1DF2-45B8E4F56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78" y="1912409"/>
            <a:ext cx="10532918" cy="129267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Governance (why business cares)</a:t>
            </a:r>
          </a:p>
        </p:txBody>
      </p:sp>
    </p:spTree>
    <p:extLst>
      <p:ext uri="{BB962C8B-B14F-4D97-AF65-F5344CB8AC3E}">
        <p14:creationId xmlns:p14="http://schemas.microsoft.com/office/powerpoint/2010/main" val="2520478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E8B9A-5321-64EE-E38E-94B4DCFAF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9DC04-8740-8404-A7C0-372D3B8A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94" y="571698"/>
            <a:ext cx="11378230" cy="44048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Data Governance?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3B235D-24FC-31BA-9A46-31ABDBA8279A}"/>
              </a:ext>
            </a:extLst>
          </p:cNvPr>
          <p:cNvSpPr txBox="1"/>
          <p:nvPr/>
        </p:nvSpPr>
        <p:spPr>
          <a:xfrm>
            <a:off x="344128" y="1387567"/>
            <a:ext cx="5751871" cy="336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Governance is the framework of rules, roles, policies, and processes that ensure data is accurate, secure, and used properly across an organization.</a:t>
            </a:r>
          </a:p>
          <a:p>
            <a:pPr>
              <a:lnSpc>
                <a:spcPct val="15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Focus Areas: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Defining ownership and accountability of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Ensuring data accuracy, consistency, and availability.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Aligning data usage with business goals and compliance.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3E2A66-BE3D-589D-3EE9-25B611B5E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878" y="471027"/>
            <a:ext cx="5476994" cy="59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55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D25D-0F19-C4BD-2CD9-5D9470E7C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Businesses Care About Data Governance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239E6-FBC3-D8D3-9BE8-531AB0C67593}"/>
              </a:ext>
            </a:extLst>
          </p:cNvPr>
          <p:cNvSpPr txBox="1"/>
          <p:nvPr/>
        </p:nvSpPr>
        <p:spPr>
          <a:xfrm>
            <a:off x="617124" y="1136583"/>
            <a:ext cx="10493327" cy="419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Decision-Making: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Reliable data leads to confident, data-driven decisions.</a:t>
            </a:r>
          </a:p>
          <a:p>
            <a:pPr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Compliance &amp; Risk Management: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Prevents penalties by ensuring adherence to regulations (GDPR, HIPAA, etc.).</a:t>
            </a:r>
          </a:p>
          <a:p>
            <a:pPr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Trust &amp; Reputation: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data builds customer trust and brand integrity.</a:t>
            </a:r>
          </a:p>
          <a:p>
            <a:pPr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Operational Efficiency: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duplication, rework, and confusion caused by poor data management.</a:t>
            </a:r>
          </a:p>
          <a:p>
            <a:pPr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Competitive Advantage: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High-quality governed data allows faster insights and innovation.</a:t>
            </a:r>
          </a:p>
        </p:txBody>
      </p:sp>
    </p:spTree>
    <p:extLst>
      <p:ext uri="{BB962C8B-B14F-4D97-AF65-F5344CB8AC3E}">
        <p14:creationId xmlns:p14="http://schemas.microsoft.com/office/powerpoint/2010/main" val="1728426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D0D79-F28E-B31C-5975-A0D3CC86F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E059C6-85BA-4084-1DF2-45B8E4F56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78" y="1912409"/>
            <a:ext cx="10532918" cy="129267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Metadata-driven Data Pipelines</a:t>
            </a:r>
          </a:p>
        </p:txBody>
      </p:sp>
    </p:spTree>
    <p:extLst>
      <p:ext uri="{BB962C8B-B14F-4D97-AF65-F5344CB8AC3E}">
        <p14:creationId xmlns:p14="http://schemas.microsoft.com/office/powerpoint/2010/main" val="2545166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862F1-9771-D9F2-E454-CC0F3BD6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Components of Data Governance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F56F5-E6AA-B231-8F65-EC9AC8FECE05}"/>
              </a:ext>
            </a:extLst>
          </p:cNvPr>
          <p:cNvSpPr txBox="1"/>
          <p:nvPr/>
        </p:nvSpPr>
        <p:spPr>
          <a:xfrm>
            <a:off x="786581" y="1174217"/>
            <a:ext cx="6725264" cy="419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Data Ownership &amp; Stewardship: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who is responsible for data accuracy and maintenance.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Data Policies &amp; Standards: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rules for data usage, naming conventions, and access levels.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Data Quality Management: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Processes for profiling, cleansing, validation, and monitoring.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Metadata Management: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data definitions, lineage, and relationships.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Data Security &amp; Privacy: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 access, encryption, and usage compliance.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594287-212F-0E38-D2F5-6AD1625CC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187" y="950733"/>
            <a:ext cx="4508554" cy="437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11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FE393-1336-537A-B775-0D05929B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Governance Framework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33662-54CA-740C-4F4B-26A67EF81FD4}"/>
              </a:ext>
            </a:extLst>
          </p:cNvPr>
          <p:cNvSpPr txBox="1"/>
          <p:nvPr/>
        </p:nvSpPr>
        <p:spPr>
          <a:xfrm>
            <a:off x="449977" y="1098792"/>
            <a:ext cx="10100035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Framework Includes: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Define vision, objectives, and scope.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Assign roles (Data Owners, Stewards, Custodians).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 data lifecycle and quality checks.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Tools for metadata, cataloging, and monitoring.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Track KPIs (data accuracy %, compliance rate).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0FAE8-9A35-BE12-4977-B92229CC03D6}"/>
              </a:ext>
            </a:extLst>
          </p:cNvPr>
          <p:cNvSpPr txBox="1"/>
          <p:nvPr/>
        </p:nvSpPr>
        <p:spPr>
          <a:xfrm>
            <a:off x="548296" y="3750737"/>
            <a:ext cx="7347005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Effective Data Governance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Consistency: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Unified definitions across systems.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Clear understanding of where data comes from.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Compliance: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Audit-ready and regulation aligned.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Reduces redundant data and manual corrections.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Creation: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Turns data into a strategic asset for insights.</a:t>
            </a:r>
          </a:p>
        </p:txBody>
      </p:sp>
    </p:spTree>
    <p:extLst>
      <p:ext uri="{BB962C8B-B14F-4D97-AF65-F5344CB8AC3E}">
        <p14:creationId xmlns:p14="http://schemas.microsoft.com/office/powerpoint/2010/main" val="1149118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D0D79-F28E-B31C-5975-A0D3CC86F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E059C6-85BA-4084-1DF2-45B8E4F56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78" y="1912409"/>
            <a:ext cx="10532918" cy="129267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Data Management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(MDM)</a:t>
            </a:r>
          </a:p>
        </p:txBody>
      </p:sp>
    </p:spTree>
    <p:extLst>
      <p:ext uri="{BB962C8B-B14F-4D97-AF65-F5344CB8AC3E}">
        <p14:creationId xmlns:p14="http://schemas.microsoft.com/office/powerpoint/2010/main" val="3386771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E8B9A-5321-64EE-E38E-94B4DCFAF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9DC04-8740-8404-A7C0-372D3B8A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94" y="571698"/>
            <a:ext cx="11378230" cy="44048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Master Data Management?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50187-02BD-9F2E-0108-61052282EB99}"/>
              </a:ext>
            </a:extLst>
          </p:cNvPr>
          <p:cNvSpPr txBox="1"/>
          <p:nvPr/>
        </p:nvSpPr>
        <p:spPr>
          <a:xfrm>
            <a:off x="518494" y="1411828"/>
            <a:ext cx="1025836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Data Management (MDM) is the process of creating and maintaining a single, consistent, and accurate version of key business data (called Master Data) across the entire organization.</a:t>
            </a: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Data Includes: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everyone uses the same, trusted version of key data for analytics and operations.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AEA9D2F-D919-F983-4507-F7E8EDF7CCE8}"/>
              </a:ext>
            </a:extLst>
          </p:cNvPr>
          <p:cNvGraphicFramePr>
            <a:graphicFrameLocks noGrp="1"/>
          </p:cNvGraphicFramePr>
          <p:nvPr/>
        </p:nvGraphicFramePr>
        <p:xfrm>
          <a:off x="629501" y="2613788"/>
          <a:ext cx="10515600" cy="219456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18147731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9770034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Examples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8653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Customer Data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Customer ID, Name, Address, Email, Phone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3314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Data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ID, Description, Price, Category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295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Employee Data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Employee ID, Name, Department, Role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337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Supplier Data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Vendor ID, Name, Location, Contact Info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3742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Location Data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 ID, City, Country, Region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7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369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E9AB6-C520-7191-1469-6096F102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MDM is Important?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9129A6-9CD0-B702-9569-4ED834B18E05}"/>
              </a:ext>
            </a:extLst>
          </p:cNvPr>
          <p:cNvSpPr txBox="1"/>
          <p:nvPr/>
        </p:nvSpPr>
        <p:spPr>
          <a:xfrm>
            <a:off x="520861" y="1180120"/>
            <a:ext cx="6377650" cy="419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Consistency: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Removes duplication and inconsistency across systems.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Accuracy: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reliable, unified data for analysis and reporting.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Efficiency: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rework and confusion from mismatched data.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Compliance: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regulatory data accuracy (GDPR, SOX, HIPAA, etc.).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Customer Experience: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Gives a 360° view of customers across touchpoints.</a:t>
            </a:r>
          </a:p>
        </p:txBody>
      </p:sp>
    </p:spTree>
    <p:extLst>
      <p:ext uri="{BB962C8B-B14F-4D97-AF65-F5344CB8AC3E}">
        <p14:creationId xmlns:p14="http://schemas.microsoft.com/office/powerpoint/2010/main" val="4266057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79D0E-A512-50E1-00A2-697F3C54B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Components of MDM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4445DC-850C-6F08-8DF1-566294C77206}"/>
              </a:ext>
            </a:extLst>
          </p:cNvPr>
          <p:cNvSpPr txBox="1"/>
          <p:nvPr/>
        </p:nvSpPr>
        <p:spPr>
          <a:xfrm>
            <a:off x="685950" y="1012185"/>
            <a:ext cx="7057672" cy="544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Model: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Defines the structure and relationships of master data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(e.g., Product → Category → Supplier).</a:t>
            </a:r>
          </a:p>
          <a:p>
            <a:pPr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Data Governance: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Policies and rules ensuring quality, ownership, and accountability.</a:t>
            </a:r>
          </a:p>
          <a:p>
            <a:pPr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Data Integration: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Combines data from multiple systems into a central master record.</a:t>
            </a:r>
          </a:p>
          <a:p>
            <a:pPr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Data Quality Management: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Processes for deduplication, standardization, and validation.</a:t>
            </a:r>
          </a:p>
          <a:p>
            <a:pPr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Metadata Management: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 information about data meaning, lineage, and usage.</a:t>
            </a:r>
          </a:p>
          <a:p>
            <a:pPr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Workflow Management: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Manages approvals, changes, and updates to master data..”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31F2E-16F1-3E46-6580-68A2A827A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562" y="856295"/>
            <a:ext cx="4936538" cy="551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83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B575F-5DFB-0FD1-121F-3A27CBC3C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950" y="571697"/>
            <a:ext cx="7557944" cy="44048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MDM Architecture Overview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4DDBA8-B55F-F935-0407-A0281F5FCB99}"/>
              </a:ext>
            </a:extLst>
          </p:cNvPr>
          <p:cNvSpPr txBox="1"/>
          <p:nvPr/>
        </p:nvSpPr>
        <p:spPr>
          <a:xfrm>
            <a:off x="422788" y="1051562"/>
            <a:ext cx="6872747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Systems: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ERP, CRM, HR, etc. — where master data originates.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Integration Layer: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ETL/ELT processes extract and transform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MDM Hub: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Central repository storing standardized, deduplicated “Golden Records.”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Quality Engine: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Cleans, validates, and matches records using rules.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Governance Layer: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Defines ownership, metadata, and approval workflows.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Layer: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Publishes clean data to Data Warehouse, BI Tools, and Applications.</a:t>
            </a:r>
          </a:p>
          <a:p>
            <a:pPr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Architecture Styles: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Consolidation: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Gathers data for analysis, sources unchanged.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Maintains references/links to master data only.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Coexistence: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Synchronizes data between systems and hub.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MDM hub is the single authoritative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BBCFCF-3851-1075-5AB4-40FF7ABEA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348" y="766916"/>
            <a:ext cx="4286864" cy="551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34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596F0-898E-7AE2-929E-C88DA043A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MDM Process Lifecycle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A6077-A365-D16C-4124-57BE3134F2A1}"/>
              </a:ext>
            </a:extLst>
          </p:cNvPr>
          <p:cNvSpPr txBox="1"/>
          <p:nvPr/>
        </p:nvSpPr>
        <p:spPr>
          <a:xfrm>
            <a:off x="555585" y="1308235"/>
            <a:ext cx="6285053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Collection – Gather data from all source systems.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Profiling – Analyze for duplicates and inconsistencies.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Standardization – Apply common formats and naming rules.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Matching &amp; Merging – Identify and unify duplicate records.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Validation &amp; Approval – Ensure data accuracy through governance.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Distribution – Publish trusted master data to all consuming systems.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0C171-4313-7574-95BD-16E8DEA60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270" y="700471"/>
            <a:ext cx="5357270" cy="54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45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4AB53-D1D3-16D4-5995-63F249EC4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And Challenges of Master Data Management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5E7AA-4480-55CC-782C-4D97DBA925A7}"/>
              </a:ext>
            </a:extLst>
          </p:cNvPr>
          <p:cNvSpPr txBox="1"/>
          <p:nvPr/>
        </p:nvSpPr>
        <p:spPr>
          <a:xfrm>
            <a:off x="395655" y="998447"/>
            <a:ext cx="6542495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Source of Truth: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Eliminates confusion from conflicting records.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Analytics: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Enables accurate dashboards and insights.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Collaboration: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teams work from the same dataset.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Regulatory Compliance: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Maintains audit-ready, accurate records.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360 View: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Unifies customer data across departments.</a:t>
            </a:r>
          </a:p>
          <a:p>
            <a:pPr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MDM → “John Smith” appears 5 times in CRM.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MDM → One unified “Golden Record” for John Smith.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9A50DD-5ED0-7124-5650-F74C2234BAA4}"/>
              </a:ext>
            </a:extLst>
          </p:cNvPr>
          <p:cNvSpPr txBox="1"/>
          <p:nvPr/>
        </p:nvSpPr>
        <p:spPr>
          <a:xfrm>
            <a:off x="7174124" y="998447"/>
            <a:ext cx="5017876" cy="544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Challenges: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silos and system integration complexity.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data quality or missing governance.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executive sponsorship.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Cultural resistance to change.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Practices: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with a well-defined data domain (e.g., Customer).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strong data governance teams.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data quality tools for profiling and cleansing.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Continuously monitor and audit master data health.</a:t>
            </a:r>
          </a:p>
        </p:txBody>
      </p:sp>
    </p:spTree>
    <p:extLst>
      <p:ext uri="{BB962C8B-B14F-4D97-AF65-F5344CB8AC3E}">
        <p14:creationId xmlns:p14="http://schemas.microsoft.com/office/powerpoint/2010/main" val="991273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D0D79-F28E-B31C-5975-A0D3CC86F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E059C6-85BA-4084-1DF2-45B8E4F56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78" y="1912409"/>
            <a:ext cx="10532918" cy="129267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Data Management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Warehousing</a:t>
            </a:r>
          </a:p>
        </p:txBody>
      </p:sp>
    </p:spTree>
    <p:extLst>
      <p:ext uri="{BB962C8B-B14F-4D97-AF65-F5344CB8AC3E}">
        <p14:creationId xmlns:p14="http://schemas.microsoft.com/office/powerpoint/2010/main" val="1438677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E8B9A-5321-64EE-E38E-94B4DCFAF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9DC04-8740-8404-A7C0-372D3B8A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94" y="571698"/>
            <a:ext cx="11378230" cy="44048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Metadata-Driven Data Pipeline?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C03939-A0C3-A179-4A27-63EA518024BA}"/>
              </a:ext>
            </a:extLst>
          </p:cNvPr>
          <p:cNvSpPr txBox="1"/>
          <p:nvPr/>
        </p:nvSpPr>
        <p:spPr>
          <a:xfrm>
            <a:off x="295276" y="1012186"/>
            <a:ext cx="1160144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metadata-driven pipeline is a dynamic and configurable ETL process that uses metadata (data about data) to control how data moves and transforms.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hardcoding logic, pipeline behavior is determined by metadata tables/configurations.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metadata table says “Load customer.csv → Transform → Store 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dim_customer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the pipeline automatically adjusts without code changes.</a:t>
            </a: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Metadata-Driven Pipelines?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ETL pipelines are rigid and difficult to modify.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Metadata-driven pipelines make ETL configurable, scalable, and reusable.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Configuration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Modify behavior via metadata tables, not scripts.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Reusability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One framework supports multiple sources and targets.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Easily onboard new data sources.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Enforces consistency across projects.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Development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Less code → quicker deployment cycles.</a:t>
            </a:r>
          </a:p>
        </p:txBody>
      </p:sp>
    </p:spTree>
    <p:extLst>
      <p:ext uri="{BB962C8B-B14F-4D97-AF65-F5344CB8AC3E}">
        <p14:creationId xmlns:p14="http://schemas.microsoft.com/office/powerpoint/2010/main" val="2933251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E8B9A-5321-64EE-E38E-94B4DCFAF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9DC04-8740-8404-A7C0-372D3B8A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60" y="601195"/>
            <a:ext cx="10807652" cy="44048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MDM and DW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C78AD-AF30-590C-D023-36787FB8D027}"/>
              </a:ext>
            </a:extLst>
          </p:cNvPr>
          <p:cNvSpPr txBox="1"/>
          <p:nvPr/>
        </p:nvSpPr>
        <p:spPr>
          <a:xfrm>
            <a:off x="504862" y="1122471"/>
            <a:ext cx="10807652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Data Management (MDM):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process and technology framework that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creates a single, consistent view of core business entities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such as Customers, Products, Suppliers, and Employees.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Focuses on data accuracy, consistency, and governance.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one “Golden Record” shared across systems.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Warehousing (DW):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repository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stores historical and analytical data from multiple systems for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reporting and analytics.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Focuses on data integration, analysis, and decision support.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Organizes data into facts and dimensions.</a:t>
            </a:r>
          </a:p>
        </p:txBody>
      </p:sp>
    </p:spTree>
    <p:extLst>
      <p:ext uri="{BB962C8B-B14F-4D97-AF65-F5344CB8AC3E}">
        <p14:creationId xmlns:p14="http://schemas.microsoft.com/office/powerpoint/2010/main" val="3083497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97A4-6153-6489-5B71-AA973322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Purpose and Focus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A6DF0E-6BDF-5705-0FD0-91F2C2C3F240}"/>
              </a:ext>
            </a:extLst>
          </p:cNvPr>
          <p:cNvGraphicFramePr>
            <a:graphicFrameLocks noGrp="1"/>
          </p:cNvGraphicFramePr>
          <p:nvPr/>
        </p:nvGraphicFramePr>
        <p:xfrm>
          <a:off x="685949" y="1233787"/>
          <a:ext cx="10807650" cy="382114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441149">
                  <a:extLst>
                    <a:ext uri="{9D8B030D-6E8A-4147-A177-3AD203B41FA5}">
                      <a16:colId xmlns:a16="http://schemas.microsoft.com/office/drawing/2014/main" val="233988131"/>
                    </a:ext>
                  </a:extLst>
                </a:gridCol>
                <a:gridCol w="3250553">
                  <a:extLst>
                    <a:ext uri="{9D8B030D-6E8A-4147-A177-3AD203B41FA5}">
                      <a16:colId xmlns:a16="http://schemas.microsoft.com/office/drawing/2014/main" val="2220057860"/>
                    </a:ext>
                  </a:extLst>
                </a:gridCol>
                <a:gridCol w="5115948">
                  <a:extLst>
                    <a:ext uri="{9D8B030D-6E8A-4147-A177-3AD203B41FA5}">
                      <a16:colId xmlns:a16="http://schemas.microsoft.com/office/drawing/2014/main" val="567295154"/>
                    </a:ext>
                  </a:extLst>
                </a:gridCol>
              </a:tblGrid>
              <a:tr h="4317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Aspect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Master Data Management (MDM)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Warehousing (DW)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0595568"/>
                  </a:ext>
                </a:extLst>
              </a:tr>
              <a:tr h="75555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manage and maintain consistent master data across systems.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integrate and analyze data for reporting and insights.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2661344"/>
                  </a:ext>
                </a:extLst>
              </a:tr>
              <a:tr h="75555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Focus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consistency and governance.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storage, aggregation, and analysis.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1857990"/>
                  </a:ext>
                </a:extLst>
              </a:tr>
              <a:tr h="75555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Users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stewards, data governance teams.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Business analysts, data scientists, management.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214082"/>
                  </a:ext>
                </a:extLst>
              </a:tr>
              <a:tr h="75555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 Use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Ensure one customer record across CRM &amp; ERP.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Analyze sales trends by region or time.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26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999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3AAD3-D02A-A161-124C-DAAD24D8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8CD5B-8766-055A-B0C3-1300DAB44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632" y="729205"/>
            <a:ext cx="5569890" cy="5378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56817A-7313-28DC-2E99-E3170DF13A22}"/>
              </a:ext>
            </a:extLst>
          </p:cNvPr>
          <p:cNvSpPr txBox="1"/>
          <p:nvPr/>
        </p:nvSpPr>
        <p:spPr>
          <a:xfrm>
            <a:off x="480350" y="1120963"/>
            <a:ext cx="5851002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MDM Architecture Highlights: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 → ETL → MDM Hub → Cleansing &amp; Matching → Governance → Distribution to systems.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Emphasizes data validation, deduplication, and version control.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DW Architecture Highlights: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 → ETL → Staging Area → Data Warehouse (Fact &amp; Dimension Tables) → BI Tools.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Emphasizes data aggregation, transformation, and reporting.</a:t>
            </a:r>
          </a:p>
        </p:txBody>
      </p:sp>
    </p:spTree>
    <p:extLst>
      <p:ext uri="{BB962C8B-B14F-4D97-AF65-F5344CB8AC3E}">
        <p14:creationId xmlns:p14="http://schemas.microsoft.com/office/powerpoint/2010/main" val="275258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46010-8462-6601-1D90-DECAE55C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Differences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C98260-FAC4-E488-A1C0-90304FFA2568}"/>
              </a:ext>
            </a:extLst>
          </p:cNvPr>
          <p:cNvGraphicFramePr>
            <a:graphicFrameLocks noGrp="1"/>
          </p:cNvGraphicFramePr>
          <p:nvPr/>
        </p:nvGraphicFramePr>
        <p:xfrm>
          <a:off x="685950" y="1315408"/>
          <a:ext cx="10139364" cy="45301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379788">
                  <a:extLst>
                    <a:ext uri="{9D8B030D-6E8A-4147-A177-3AD203B41FA5}">
                      <a16:colId xmlns:a16="http://schemas.microsoft.com/office/drawing/2014/main" val="2976578224"/>
                    </a:ext>
                  </a:extLst>
                </a:gridCol>
                <a:gridCol w="3379788">
                  <a:extLst>
                    <a:ext uri="{9D8B030D-6E8A-4147-A177-3AD203B41FA5}">
                      <a16:colId xmlns:a16="http://schemas.microsoft.com/office/drawing/2014/main" val="189807805"/>
                    </a:ext>
                  </a:extLst>
                </a:gridCol>
                <a:gridCol w="3379788">
                  <a:extLst>
                    <a:ext uri="{9D8B030D-6E8A-4147-A177-3AD203B41FA5}">
                      <a16:colId xmlns:a16="http://schemas.microsoft.com/office/drawing/2014/main" val="2381601943"/>
                    </a:ext>
                  </a:extLst>
                </a:gridCol>
              </a:tblGrid>
              <a:tr h="4314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MDM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Warehouse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4430713"/>
                  </a:ext>
                </a:extLst>
              </a:tr>
              <a:tr h="107861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Master data (Customers, Products, Employees)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Transactional &amp; historical data (Sales, Orders, KPIs)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9868043"/>
                  </a:ext>
                </a:extLst>
              </a:tr>
              <a:tr h="7550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Volume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Smaller, highly curated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Large, analytical datasets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5086779"/>
                  </a:ext>
                </a:extLst>
              </a:tr>
              <a:tr h="7550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 Frequency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Near real-time (for sync)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 or scheduled loads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254167"/>
                  </a:ext>
                </a:extLst>
              </a:tr>
              <a:tr h="7550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Ownership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Business + Data Governance teams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/ Analytics teams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8299965"/>
                  </a:ext>
                </a:extLst>
              </a:tr>
              <a:tr h="7550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Golden Master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Analytical Reports &amp; Dashboards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368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565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5653C-28B3-2088-8B51-3CEC6F0F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MDM and DW Work Together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6BB87-5701-7DF2-3891-CB494C78C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443" y="775504"/>
            <a:ext cx="5325983" cy="55107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99AB04-4ABD-A098-7EB4-0DA186C6B33B}"/>
              </a:ext>
            </a:extLst>
          </p:cNvPr>
          <p:cNvSpPr txBox="1"/>
          <p:nvPr/>
        </p:nvSpPr>
        <p:spPr>
          <a:xfrm>
            <a:off x="603401" y="1108464"/>
            <a:ext cx="5797399" cy="419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MDM feeds DW with clean, consistent master data.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Customer IDs, product categories, or location hierarchies standardized in MDM → loaded into DW for analytics.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analytics are based on trusted and uniform data definitions.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Value: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MDM → “Truth of data”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DW → “Truth in numbers”</a:t>
            </a:r>
          </a:p>
        </p:txBody>
      </p:sp>
    </p:spTree>
    <p:extLst>
      <p:ext uri="{BB962C8B-B14F-4D97-AF65-F5344CB8AC3E}">
        <p14:creationId xmlns:p14="http://schemas.microsoft.com/office/powerpoint/2010/main" val="13713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F08C3-9145-D0CB-85B8-E4D032A6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Components of a Metadata-Driven Pipeline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0EDBF2-E1AF-CC31-BBC2-A3D6A01C3F6F}"/>
              </a:ext>
            </a:extLst>
          </p:cNvPr>
          <p:cNvGraphicFramePr>
            <a:graphicFrameLocks noGrp="1"/>
          </p:cNvGraphicFramePr>
          <p:nvPr/>
        </p:nvGraphicFramePr>
        <p:xfrm>
          <a:off x="612058" y="1538316"/>
          <a:ext cx="10515600" cy="249936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416277">
                  <a:extLst>
                    <a:ext uri="{9D8B030D-6E8A-4147-A177-3AD203B41FA5}">
                      <a16:colId xmlns:a16="http://schemas.microsoft.com/office/drawing/2014/main" val="3903721895"/>
                    </a:ext>
                  </a:extLst>
                </a:gridCol>
                <a:gridCol w="4594123">
                  <a:extLst>
                    <a:ext uri="{9D8B030D-6E8A-4147-A177-3AD203B41FA5}">
                      <a16:colId xmlns:a16="http://schemas.microsoft.com/office/drawing/2014/main" val="384738546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168381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7803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Metadata Repository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Stores configuration &amp; control information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details, mappings, load frequency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252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Metadata Engine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Reads metadata and drives ETL execution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Logic interpreter or control layer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6475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ETL Framework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Executes extraction, transformation, load based on metadata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Python/Spark/ADF pipeline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2261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Quality Layer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Applies validation &amp; error handling rules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Null checks, data type checks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829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Logging &amp; Audit Layer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Tracks job runs, errors, and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Job start/end times, record counts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648123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41C146-889D-987D-FA3C-AC83ACC907E6}"/>
              </a:ext>
            </a:extLst>
          </p:cNvPr>
          <p:cNvGraphicFramePr>
            <a:graphicFrameLocks noGrp="1"/>
          </p:cNvGraphicFramePr>
          <p:nvPr/>
        </p:nvGraphicFramePr>
        <p:xfrm>
          <a:off x="612058" y="4453087"/>
          <a:ext cx="10515600" cy="10058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384010">
                  <a:extLst>
                    <a:ext uri="{9D8B030D-6E8A-4147-A177-3AD203B41FA5}">
                      <a16:colId xmlns:a16="http://schemas.microsoft.com/office/drawing/2014/main" val="484214192"/>
                    </a:ext>
                  </a:extLst>
                </a:gridCol>
                <a:gridCol w="1517302">
                  <a:extLst>
                    <a:ext uri="{9D8B030D-6E8A-4147-A177-3AD203B41FA5}">
                      <a16:colId xmlns:a16="http://schemas.microsoft.com/office/drawing/2014/main" val="4101057211"/>
                    </a:ext>
                  </a:extLst>
                </a:gridCol>
                <a:gridCol w="3408048">
                  <a:extLst>
                    <a:ext uri="{9D8B030D-6E8A-4147-A177-3AD203B41FA5}">
                      <a16:colId xmlns:a16="http://schemas.microsoft.com/office/drawing/2014/main" val="39452201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758041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295351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Transform_Rule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Schedule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Active_Flag</a:t>
                      </a:r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771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sales.csv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fact_sales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currency_convert, dedup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Daily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7989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customer.csv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dim_customer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hash_id, standardize_name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7505935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D2EBDA2F-0714-A0F9-5500-1F7FF4F6F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734" y="4052860"/>
            <a:ext cx="9013723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 Table: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pipeline_config</a:t>
            </a: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Explanation: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row defines how one dataset should be processed.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Adding a new dataset = just add a new row in metadata —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new code required!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4303F3-9463-0E84-92BA-74D22E2D858F}"/>
              </a:ext>
            </a:extLst>
          </p:cNvPr>
          <p:cNvSpPr txBox="1"/>
          <p:nvPr/>
        </p:nvSpPr>
        <p:spPr>
          <a:xfrm>
            <a:off x="513734" y="1168984"/>
            <a:ext cx="6125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 – Metadata Table Design</a:t>
            </a:r>
          </a:p>
        </p:txBody>
      </p:sp>
    </p:spTree>
    <p:extLst>
      <p:ext uri="{BB962C8B-B14F-4D97-AF65-F5344CB8AC3E}">
        <p14:creationId xmlns:p14="http://schemas.microsoft.com/office/powerpoint/2010/main" val="1602228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1D284-2639-E8BD-8DBD-4EA6498B4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Metadata-Driven Pipeline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3A7BB9-795A-84D0-B675-352A7B91EF1D}"/>
              </a:ext>
            </a:extLst>
          </p:cNvPr>
          <p:cNvSpPr txBox="1"/>
          <p:nvPr/>
        </p:nvSpPr>
        <p:spPr>
          <a:xfrm>
            <a:off x="245805" y="1150312"/>
            <a:ext cx="8849034" cy="3782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Metadata Repository → Control Layer → ETL Framework → Data Lake/Warehouse.</a:t>
            </a:r>
          </a:p>
          <a:p>
            <a:pPr>
              <a:lnSpc>
                <a:spcPct val="150000"/>
              </a:lnSpc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Explanation: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Metadata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Pipeline reads config tables for job details.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Source systems (files, APIs, DBs) pulled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dynamically.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Rules applied based on metadata definitions.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Data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Output stored in data warehouse or lake.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&amp; Monitor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Results written back to audit tables.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AB4FE2-64C8-3FA4-A9C0-D4F42585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593" y="1710813"/>
            <a:ext cx="5286725" cy="252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12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D5380-7770-ED34-D53C-8CC65B32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Workflow (ETL in Action)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1AACDC-AAFD-3EC3-16CC-5A12E08EFA8C}"/>
              </a:ext>
            </a:extLst>
          </p:cNvPr>
          <p:cNvSpPr txBox="1"/>
          <p:nvPr/>
        </p:nvSpPr>
        <p:spPr>
          <a:xfrm>
            <a:off x="185504" y="1022804"/>
            <a:ext cx="600881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Example: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Metadata defines: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from sales.csv →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currency conversion → Load into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fact_sales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 engine reads this config.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ETL script runs automatically for all active entries.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Logging captures run statistics.</a:t>
            </a: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Metadata-Driven Approach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Simplifies onboarding of new data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low-code/no-code data pipeline 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maintenance cost and dependency on 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flexible yet standardized metadata models.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Managing metadata versioning.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performance when metadata grows large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3B5C6B-2A76-0A12-171E-CA266CAA2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894" y="1192274"/>
            <a:ext cx="5621602" cy="425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18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D0D79-F28E-B31C-5975-A0D3CC86F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E059C6-85BA-4084-1DF2-45B8E4F56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78" y="1912409"/>
            <a:ext cx="10532918" cy="129267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Lineage and Cataloging Introduction</a:t>
            </a:r>
          </a:p>
        </p:txBody>
      </p:sp>
    </p:spTree>
    <p:extLst>
      <p:ext uri="{BB962C8B-B14F-4D97-AF65-F5344CB8AC3E}">
        <p14:creationId xmlns:p14="http://schemas.microsoft.com/office/powerpoint/2010/main" val="287187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E8B9A-5321-64EE-E38E-94B4DCFAF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9DC04-8740-8404-A7C0-372D3B8A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94" y="571698"/>
            <a:ext cx="11378230" cy="44048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Need for Data Lineage &amp; Cataloging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FECEB-FF8D-33E2-B591-85176E8A7E39}"/>
              </a:ext>
            </a:extLst>
          </p:cNvPr>
          <p:cNvSpPr txBox="1"/>
          <p:nvPr/>
        </p:nvSpPr>
        <p:spPr>
          <a:xfrm>
            <a:off x="213224" y="1170039"/>
            <a:ext cx="58827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Organizations rely on data for decision-making,  but can they trust the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data moves through multiple pipelines, transformations, and tools it becomes hard to track its origin, quality, and usage.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That’s where Data Lineage and Data Catalogs come 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Question: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did this data come from, how was it transformed, and who is using it?</a:t>
            </a:r>
          </a:p>
          <a:p>
            <a:pP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CDD2A6-24AE-6B25-609D-BC5E5116A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98761"/>
            <a:ext cx="5586061" cy="43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08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F61FD-CA3B-95A0-B9C4-180EFEF1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Data Lineage And Its Types?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F0C5A0-0FF3-DDE5-C6FF-41524B69379C}"/>
              </a:ext>
            </a:extLst>
          </p:cNvPr>
          <p:cNvGraphicFramePr>
            <a:graphicFrameLocks noGrp="1"/>
          </p:cNvGraphicFramePr>
          <p:nvPr/>
        </p:nvGraphicFramePr>
        <p:xfrm>
          <a:off x="685950" y="4193471"/>
          <a:ext cx="11059633" cy="18288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730428">
                  <a:extLst>
                    <a:ext uri="{9D8B030D-6E8A-4147-A177-3AD203B41FA5}">
                      <a16:colId xmlns:a16="http://schemas.microsoft.com/office/drawing/2014/main" val="612389781"/>
                    </a:ext>
                  </a:extLst>
                </a:gridCol>
                <a:gridCol w="4214406">
                  <a:extLst>
                    <a:ext uri="{9D8B030D-6E8A-4147-A177-3AD203B41FA5}">
                      <a16:colId xmlns:a16="http://schemas.microsoft.com/office/drawing/2014/main" val="1417355513"/>
                    </a:ext>
                  </a:extLst>
                </a:gridCol>
                <a:gridCol w="4114799">
                  <a:extLst>
                    <a:ext uri="{9D8B030D-6E8A-4147-A177-3AD203B41FA5}">
                      <a16:colId xmlns:a16="http://schemas.microsoft.com/office/drawing/2014/main" val="12516243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9749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End-to-End Lineage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Tracks data from source to destination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CSV → ETL → Snowflake → Tableau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637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Column-Level Lineage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Tracks transformations at field 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total_sales = price * quantity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9590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Operational Lineage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Captures runtime events, job dependencies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Job1 → Job2 → Job3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4529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Business Lineage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Maps data flow in business terms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“Customer Order” → “Sales Report”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360429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1BE4C51-9A4D-1041-733D-F7370735604E}"/>
              </a:ext>
            </a:extLst>
          </p:cNvPr>
          <p:cNvSpPr txBox="1"/>
          <p:nvPr/>
        </p:nvSpPr>
        <p:spPr>
          <a:xfrm>
            <a:off x="591952" y="3629063"/>
            <a:ext cx="6124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 of Data Lineage: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575DE-8A87-B97B-51A7-AABDFB3C848D}"/>
              </a:ext>
            </a:extLst>
          </p:cNvPr>
          <p:cNvSpPr txBox="1"/>
          <p:nvPr/>
        </p:nvSpPr>
        <p:spPr>
          <a:xfrm>
            <a:off x="591952" y="1125663"/>
            <a:ext cx="114032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Lineage is the visual representation of data’s journey — from source to final destination — showing how data moves, transforms, and interacts across systems.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Explained Simply: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like a map of your data’s life story: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it originated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it changed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it’s used</a:t>
            </a:r>
          </a:p>
        </p:txBody>
      </p:sp>
    </p:spTree>
    <p:extLst>
      <p:ext uri="{BB962C8B-B14F-4D97-AF65-F5344CB8AC3E}">
        <p14:creationId xmlns:p14="http://schemas.microsoft.com/office/powerpoint/2010/main" val="1938148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2808</Words>
  <Application>Microsoft Office PowerPoint</Application>
  <PresentationFormat>Widescreen</PresentationFormat>
  <Paragraphs>404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Roboto Light</vt:lpstr>
      <vt:lpstr>Roboto Thin</vt:lpstr>
      <vt:lpstr>Times New Roman</vt:lpstr>
      <vt:lpstr>Office Theme</vt:lpstr>
      <vt:lpstr>PowerPoint Presentation</vt:lpstr>
      <vt:lpstr>Metadata-driven Data Pipelines</vt:lpstr>
      <vt:lpstr>What is a Metadata-Driven Data Pipeline?</vt:lpstr>
      <vt:lpstr>Key Components of a Metadata-Driven Pipeline</vt:lpstr>
      <vt:lpstr>Metadata-Driven Pipeline Architecture</vt:lpstr>
      <vt:lpstr>Example Workflow (ETL in Action)</vt:lpstr>
      <vt:lpstr>Data Lineage and Cataloging Introduction</vt:lpstr>
      <vt:lpstr>The Need for Data Lineage &amp; Cataloging</vt:lpstr>
      <vt:lpstr>What is Data Lineage And Its Types?</vt:lpstr>
      <vt:lpstr>Data Catalog</vt:lpstr>
      <vt:lpstr>Data Lineage Working</vt:lpstr>
      <vt:lpstr>Benefits of Data Lineage &amp; Data Catalog</vt:lpstr>
      <vt:lpstr>Data Integrity / Data Quality basics</vt:lpstr>
      <vt:lpstr>Data Integrity and Data Quality</vt:lpstr>
      <vt:lpstr>What is Data Quality</vt:lpstr>
      <vt:lpstr>How to Maintain Data Quality and Integrity:</vt:lpstr>
      <vt:lpstr>Data Governance (why business cares)</vt:lpstr>
      <vt:lpstr>What is Data Governance?</vt:lpstr>
      <vt:lpstr>Why Businesses Care About Data Governance</vt:lpstr>
      <vt:lpstr>Core Components of Data Governance</vt:lpstr>
      <vt:lpstr>Data Governance Framework</vt:lpstr>
      <vt:lpstr>Master Data Management (MDM)</vt:lpstr>
      <vt:lpstr>What is Master Data Management?</vt:lpstr>
      <vt:lpstr>Why MDM is Important?</vt:lpstr>
      <vt:lpstr>Key Components of MDM</vt:lpstr>
      <vt:lpstr>MDM Architecture Overview</vt:lpstr>
      <vt:lpstr>The MDM Process Lifecycle</vt:lpstr>
      <vt:lpstr>Benefits And Challenges of Master Data Management</vt:lpstr>
      <vt:lpstr>Master Data Management  vs.  Data Warehousing</vt:lpstr>
      <vt:lpstr>Introduction to MDM and DW</vt:lpstr>
      <vt:lpstr>Core Purpose and Focus</vt:lpstr>
      <vt:lpstr>Architecture Overview</vt:lpstr>
      <vt:lpstr>Key Differences</vt:lpstr>
      <vt:lpstr>How MDM and DW Work Together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Renu  Jindal</dc:creator>
  <cp:lastModifiedBy>Renu  Jindal</cp:lastModifiedBy>
  <cp:revision>1</cp:revision>
  <dcterms:created xsi:type="dcterms:W3CDTF">2025-12-29T16:56:40Z</dcterms:created>
  <dcterms:modified xsi:type="dcterms:W3CDTF">2025-12-29T16:56:55Z</dcterms:modified>
</cp:coreProperties>
</file>